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3"/>
  </p:notesMasterIdLst>
  <p:handoutMasterIdLst>
    <p:handoutMasterId r:id="rId24"/>
  </p:handoutMasterIdLst>
  <p:sldIdLst>
    <p:sldId id="256" r:id="rId6"/>
    <p:sldId id="313" r:id="rId7"/>
    <p:sldId id="321" r:id="rId8"/>
    <p:sldId id="312" r:id="rId9"/>
    <p:sldId id="324" r:id="rId10"/>
    <p:sldId id="338" r:id="rId11"/>
    <p:sldId id="323" r:id="rId12"/>
    <p:sldId id="325" r:id="rId13"/>
    <p:sldId id="326" r:id="rId14"/>
    <p:sldId id="328" r:id="rId15"/>
    <p:sldId id="329" r:id="rId16"/>
    <p:sldId id="335" r:id="rId17"/>
    <p:sldId id="336" r:id="rId18"/>
    <p:sldId id="337" r:id="rId19"/>
    <p:sldId id="334" r:id="rId20"/>
    <p:sldId id="320" r:id="rId21"/>
    <p:sldId id="258"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15-12-2022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15-12-2022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944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15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15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Perception </a:t>
            </a:r>
            <a:r>
              <a:rPr lang="en-NL">
                <a:latin typeface="Open Sans"/>
                <a:ea typeface="Open Sans"/>
                <a:cs typeface="Open Sans"/>
              </a:rPr>
              <a:t>and Learning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AE09F-615A-8B13-D92B-6AD12B5E4B6A}"/>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C964A7D5-3049-2235-668C-85CE830DAF19}"/>
              </a:ext>
            </a:extLst>
          </p:cNvPr>
          <p:cNvSpPr>
            <a:spLocks noGrp="1"/>
          </p:cNvSpPr>
          <p:nvPr>
            <p:ph sz="quarter" idx="15"/>
          </p:nvPr>
        </p:nvSpPr>
        <p:spPr/>
        <p:txBody>
          <a:bodyPr/>
          <a:lstStyle/>
          <a:p>
            <a:r>
              <a:rPr lang="en-US" dirty="0"/>
              <a:t>Memory that preserves the characteristics of a particular sensory modality: the way an object looks, sounds, feels, etc.</a:t>
            </a:r>
          </a:p>
          <a:p>
            <a:r>
              <a:rPr lang="en-US" dirty="0"/>
              <a:t>Large capacity and short duration (</a:t>
            </a:r>
            <a:r>
              <a:rPr lang="en-US" dirty="0" err="1"/>
              <a:t>cmp</a:t>
            </a:r>
            <a:r>
              <a:rPr lang="en-US" dirty="0"/>
              <a:t>. Working Memory – more persistent but limited to a few items)</a:t>
            </a:r>
          </a:p>
          <a:p>
            <a:endParaRPr lang="en-US" dirty="0"/>
          </a:p>
          <a:p>
            <a:r>
              <a:rPr lang="en-US" dirty="0"/>
              <a:t>Echoic – up to 4 seconds; “What did you say?”</a:t>
            </a:r>
          </a:p>
          <a:p>
            <a:pPr lvl="1"/>
            <a:r>
              <a:rPr lang="en-US" dirty="0"/>
              <a:t>A: ‘What time is it?’</a:t>
            </a:r>
          </a:p>
          <a:p>
            <a:pPr lvl="1"/>
            <a:r>
              <a:rPr lang="en-US" dirty="0"/>
              <a:t>B: What did you say? Oh, it’s 3 o’clock.”</a:t>
            </a:r>
          </a:p>
          <a:p>
            <a:r>
              <a:rPr lang="en-US" dirty="0"/>
              <a:t>Iconic – images</a:t>
            </a:r>
          </a:p>
          <a:p>
            <a:endParaRPr lang="en-US" dirty="0"/>
          </a:p>
          <a:p>
            <a:endParaRPr lang="en-GB" dirty="0"/>
          </a:p>
        </p:txBody>
      </p:sp>
      <p:sp>
        <p:nvSpPr>
          <p:cNvPr id="4" name="Title 3">
            <a:extLst>
              <a:ext uri="{FF2B5EF4-FFF2-40B4-BE49-F238E27FC236}">
                <a16:creationId xmlns:a16="http://schemas.microsoft.com/office/drawing/2014/main" id="{A6B24621-3B29-8F5B-3EB5-081AC43EE6A2}"/>
              </a:ext>
            </a:extLst>
          </p:cNvPr>
          <p:cNvSpPr>
            <a:spLocks noGrp="1"/>
          </p:cNvSpPr>
          <p:nvPr>
            <p:ph type="title"/>
          </p:nvPr>
        </p:nvSpPr>
        <p:spPr/>
        <p:txBody>
          <a:bodyPr/>
          <a:lstStyle/>
          <a:p>
            <a:r>
              <a:rPr lang="en-US" dirty="0"/>
              <a:t>Sensory Memory</a:t>
            </a:r>
            <a:endParaRPr lang="en-GB" dirty="0"/>
          </a:p>
        </p:txBody>
      </p:sp>
    </p:spTree>
    <p:extLst>
      <p:ext uri="{BB962C8B-B14F-4D97-AF65-F5344CB8AC3E}">
        <p14:creationId xmlns:p14="http://schemas.microsoft.com/office/powerpoint/2010/main" val="71325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5A187-E6C3-B3EC-7B7E-ECA4F35BA118}"/>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2F7E6076-0F07-851C-1FCD-18E26F00390C}"/>
              </a:ext>
            </a:extLst>
          </p:cNvPr>
          <p:cNvSpPr>
            <a:spLocks noGrp="1"/>
          </p:cNvSpPr>
          <p:nvPr>
            <p:ph sz="quarter" idx="15"/>
          </p:nvPr>
        </p:nvSpPr>
        <p:spPr>
          <a:xfrm>
            <a:off x="537882" y="1471381"/>
            <a:ext cx="11295176" cy="4154984"/>
          </a:xfrm>
        </p:spPr>
        <p:txBody>
          <a:bodyPr/>
          <a:lstStyle/>
          <a:p>
            <a:r>
              <a:rPr lang="en-NL" sz="2000" dirty="0"/>
              <a:t>So, what happens why you have attentively watched this lecture?</a:t>
            </a:r>
          </a:p>
          <a:p>
            <a:pPr lvl="1"/>
            <a:r>
              <a:rPr lang="en-NL" sz="2000" dirty="0"/>
              <a:t>It was continually selected for perceptual processing; for storing in you short-term memory; declarative knowledge </a:t>
            </a:r>
            <a:r>
              <a:rPr lang="en-NL" sz="2000" dirty="0">
                <a:sym typeface="Wingdings" panose="05000000000000000000" pitchFamily="2" charset="2"/>
              </a:rPr>
              <a:t> you can retrieve and express it in language</a:t>
            </a:r>
          </a:p>
          <a:p>
            <a:pPr lvl="2"/>
            <a:r>
              <a:rPr lang="en-NL" sz="1800" dirty="0"/>
              <a:t>Memory </a:t>
            </a:r>
            <a:r>
              <a:rPr lang="en-GB" sz="1800" dirty="0"/>
              <a:t>Type I processing</a:t>
            </a:r>
            <a:r>
              <a:rPr lang="en-NL" sz="1800" dirty="0"/>
              <a:t>: </a:t>
            </a:r>
            <a:r>
              <a:rPr lang="en-GB" sz="1800" dirty="0"/>
              <a:t>One of the types of rehearsal in the levels of processing approach, in which information is recirculated at the same level with no additional processing for depth.</a:t>
            </a:r>
            <a:r>
              <a:rPr lang="en-NL" sz="1800" dirty="0"/>
              <a:t> (repeat set of words)</a:t>
            </a:r>
            <a:endParaRPr lang="en-GB" sz="1800" dirty="0"/>
          </a:p>
          <a:p>
            <a:pPr lvl="1"/>
            <a:r>
              <a:rPr lang="en-NL" sz="2000" dirty="0"/>
              <a:t>If you then start applying it in class to design you perceptual model/computer vision information pipeline, then you are really learning; demonstratable knowledge</a:t>
            </a:r>
          </a:p>
          <a:p>
            <a:pPr lvl="2"/>
            <a:r>
              <a:rPr lang="en-NL" sz="1800" dirty="0"/>
              <a:t>Memory </a:t>
            </a:r>
            <a:r>
              <a:rPr lang="en-GB" sz="1800" dirty="0"/>
              <a:t>Type II processing</a:t>
            </a:r>
            <a:r>
              <a:rPr lang="en-NL" sz="1800" dirty="0"/>
              <a:t>: </a:t>
            </a:r>
            <a:r>
              <a:rPr lang="en-GB" sz="1800" dirty="0"/>
              <a:t>According the levels of processing approach, this type involves recoding of information to another level of depth and leads to a more durable memory trace.</a:t>
            </a:r>
            <a:r>
              <a:rPr lang="en-NL" sz="1800" dirty="0"/>
              <a:t> (remember set of words)</a:t>
            </a:r>
          </a:p>
          <a:p>
            <a:pPr lvl="2"/>
            <a:endParaRPr lang="en-NL" sz="1800" dirty="0"/>
          </a:p>
          <a:p>
            <a:pPr lvl="1"/>
            <a:r>
              <a:rPr lang="en-NL" sz="2200" dirty="0"/>
              <a:t>So, why the workshops?</a:t>
            </a:r>
          </a:p>
          <a:p>
            <a:pPr marL="0" indent="0">
              <a:buNone/>
            </a:pPr>
            <a:endParaRPr lang="en-GB" dirty="0"/>
          </a:p>
        </p:txBody>
      </p:sp>
      <p:sp>
        <p:nvSpPr>
          <p:cNvPr id="4" name="Title 3">
            <a:extLst>
              <a:ext uri="{FF2B5EF4-FFF2-40B4-BE49-F238E27FC236}">
                <a16:creationId xmlns:a16="http://schemas.microsoft.com/office/drawing/2014/main" id="{E6AFCFD2-2A84-32BC-590F-B107385E0182}"/>
              </a:ext>
            </a:extLst>
          </p:cNvPr>
          <p:cNvSpPr>
            <a:spLocks noGrp="1"/>
          </p:cNvSpPr>
          <p:nvPr>
            <p:ph type="title"/>
          </p:nvPr>
        </p:nvSpPr>
        <p:spPr/>
        <p:txBody>
          <a:bodyPr/>
          <a:lstStyle/>
          <a:p>
            <a:r>
              <a:rPr lang="en-NL" dirty="0"/>
              <a:t>Attentional &amp; Memory</a:t>
            </a:r>
            <a:endParaRPr lang="en-GB" dirty="0"/>
          </a:p>
        </p:txBody>
      </p:sp>
      <p:pic>
        <p:nvPicPr>
          <p:cNvPr id="6" name="image34.png">
            <a:extLst>
              <a:ext uri="{FF2B5EF4-FFF2-40B4-BE49-F238E27FC236}">
                <a16:creationId xmlns:a16="http://schemas.microsoft.com/office/drawing/2014/main" id="{856D60A9-69C8-3B71-1FF8-93AC07ACB02B}"/>
              </a:ext>
            </a:extLst>
          </p:cNvPr>
          <p:cNvPicPr/>
          <p:nvPr/>
        </p:nvPicPr>
        <p:blipFill>
          <a:blip r:embed="rId2"/>
          <a:srcRect/>
          <a:stretch>
            <a:fillRect/>
          </a:stretch>
        </p:blipFill>
        <p:spPr>
          <a:xfrm>
            <a:off x="8993605" y="187158"/>
            <a:ext cx="2736683" cy="1491247"/>
          </a:xfrm>
          <a:prstGeom prst="rect">
            <a:avLst/>
          </a:prstGeom>
          <a:ln/>
        </p:spPr>
      </p:pic>
    </p:spTree>
    <p:extLst>
      <p:ext uri="{BB962C8B-B14F-4D97-AF65-F5344CB8AC3E}">
        <p14:creationId xmlns:p14="http://schemas.microsoft.com/office/powerpoint/2010/main" val="162179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17</a:t>
            </a:fld>
            <a:endParaRPr lang="nl-NL"/>
          </a:p>
        </p:txBody>
      </p:sp>
    </p:spTree>
    <p:extLst>
      <p:ext uri="{BB962C8B-B14F-4D97-AF65-F5344CB8AC3E}">
        <p14:creationId xmlns:p14="http://schemas.microsoft.com/office/powerpoint/2010/main" val="3672570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b="1" dirty="0"/>
              <a:t>Finalize human cognitive system</a:t>
            </a:r>
            <a:r>
              <a:rPr lang="en-NL" dirty="0"/>
              <a:t> required for bin-picking task. </a:t>
            </a:r>
            <a:r>
              <a:rPr lang="en-NL" b="1" dirty="0"/>
              <a:t>Design the robotic system</a:t>
            </a:r>
            <a:r>
              <a:rPr lang="en-NL" dirty="0"/>
              <a:t> based on the finding made using the cognit</a:t>
            </a:r>
            <a:r>
              <a:rPr lang="en-US" dirty="0" err="1"/>
              <a:t>i</a:t>
            </a:r>
            <a:r>
              <a:rPr lang="en-NL" dirty="0" err="1"/>
              <a:t>ve</a:t>
            </a:r>
            <a:r>
              <a:rPr lang="en-NL" dirty="0"/>
              <a:t> model.</a:t>
            </a:r>
          </a:p>
          <a:p>
            <a:r>
              <a:rPr lang="en-NL" dirty="0"/>
              <a:t>Cognitive systems discussed this block:</a:t>
            </a:r>
          </a:p>
          <a:p>
            <a:pPr lvl="1"/>
            <a:r>
              <a:rPr lang="en-NL" dirty="0"/>
              <a:t>Perception: Visual (&amp; kinaesthetic)</a:t>
            </a:r>
          </a:p>
          <a:p>
            <a:pPr lvl="1"/>
            <a:r>
              <a:rPr lang="en-NL" dirty="0"/>
              <a:t>Memory: Learning</a:t>
            </a:r>
          </a:p>
          <a:p>
            <a:pPr lvl="1"/>
            <a:r>
              <a:rPr lang="en-NL" dirty="0"/>
              <a:t>Reasoning: Decision-making</a:t>
            </a:r>
          </a:p>
          <a:p>
            <a:pPr lvl="1"/>
            <a:r>
              <a:rPr lang="en-NL" dirty="0"/>
              <a:t>Emotion: Learning &amp; motivation/goals setting</a:t>
            </a:r>
          </a:p>
          <a:p>
            <a:endParaRPr lang="en-NL" dirty="0"/>
          </a:p>
          <a:p>
            <a:r>
              <a:rPr lang="en-NL" dirty="0"/>
              <a:t>Today:</a:t>
            </a:r>
          </a:p>
          <a:p>
            <a:pPr lvl="1"/>
            <a:r>
              <a:rPr lang="en-NL" dirty="0"/>
              <a:t>Morning: Refresher on perception and memory, process feedback, iterate, design robot</a:t>
            </a:r>
          </a:p>
          <a:p>
            <a:pPr lvl="1"/>
            <a:r>
              <a:rPr lang="en-NL" dirty="0"/>
              <a:t>Afternoon: Lecture on reasoning &amp; decision making, expand on cognitive and robotic model</a:t>
            </a:r>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69DA4F-377B-F46F-E1BD-4A2F02B90493}"/>
              </a:ext>
            </a:extLst>
          </p:cNvPr>
          <p:cNvPicPr>
            <a:picLocks noGrp="1" noChangeAspect="1"/>
          </p:cNvPicPr>
          <p:nvPr>
            <p:ph type="pic" sz="quarter" idx="15"/>
          </p:nvPr>
        </p:nvPicPr>
        <p:blipFill>
          <a:blip r:embed="rId2"/>
          <a:srcRect t="14446" b="14446"/>
          <a:stretch>
            <a:fillRect/>
          </a:stretch>
        </p:blipFill>
        <p:spPr/>
      </p:pic>
      <p:sp>
        <p:nvSpPr>
          <p:cNvPr id="3" name="Text Placeholder 2">
            <a:extLst>
              <a:ext uri="{FF2B5EF4-FFF2-40B4-BE49-F238E27FC236}">
                <a16:creationId xmlns:a16="http://schemas.microsoft.com/office/drawing/2014/main" id="{6DD0980C-1202-F7C8-4AFD-0722534089A8}"/>
              </a:ext>
            </a:extLst>
          </p:cNvPr>
          <p:cNvSpPr>
            <a:spLocks noGrp="1"/>
          </p:cNvSpPr>
          <p:nvPr>
            <p:ph type="body" sz="quarter" idx="14"/>
          </p:nvPr>
        </p:nvSpPr>
        <p:spPr>
          <a:xfrm>
            <a:off x="6460958" y="956510"/>
            <a:ext cx="5511132" cy="2869531"/>
          </a:xfrm>
        </p:spPr>
        <p:txBody>
          <a:bodyPr/>
          <a:lstStyle/>
          <a:p>
            <a:r>
              <a:rPr lang="en-NL" dirty="0"/>
              <a:t>As you will recall from last workshop, I scientifically proved that in order to learn well you should hand in your phone and close your laptop during and after the lectures! </a:t>
            </a:r>
          </a:p>
          <a:p>
            <a:r>
              <a:rPr lang="en-NL" dirty="0"/>
              <a:t>Please hand them in now!</a:t>
            </a:r>
            <a:endParaRPr lang="en-GB" dirty="0"/>
          </a:p>
        </p:txBody>
      </p:sp>
      <p:sp>
        <p:nvSpPr>
          <p:cNvPr id="4" name="Title 3">
            <a:extLst>
              <a:ext uri="{FF2B5EF4-FFF2-40B4-BE49-F238E27FC236}">
                <a16:creationId xmlns:a16="http://schemas.microsoft.com/office/drawing/2014/main" id="{052E35FE-9E81-38A5-5669-186D4ECB427D}"/>
              </a:ext>
            </a:extLst>
          </p:cNvPr>
          <p:cNvSpPr>
            <a:spLocks noGrp="1"/>
          </p:cNvSpPr>
          <p:nvPr>
            <p:ph type="title"/>
          </p:nvPr>
        </p:nvSpPr>
        <p:spPr>
          <a:xfrm>
            <a:off x="6460958" y="75310"/>
            <a:ext cx="5511132" cy="881201"/>
          </a:xfrm>
        </p:spPr>
        <p:txBody>
          <a:bodyPr/>
          <a:lstStyle/>
          <a:p>
            <a:r>
              <a:rPr lang="en-NL" dirty="0"/>
              <a:t>Phones please</a:t>
            </a:r>
            <a:endParaRPr lang="en-GB" dirty="0"/>
          </a:p>
        </p:txBody>
      </p:sp>
      <p:sp>
        <p:nvSpPr>
          <p:cNvPr id="5" name="Slide Number Placeholder 4">
            <a:extLst>
              <a:ext uri="{FF2B5EF4-FFF2-40B4-BE49-F238E27FC236}">
                <a16:creationId xmlns:a16="http://schemas.microsoft.com/office/drawing/2014/main" id="{1655D95F-29DD-975F-BB75-D3E082C0BB2F}"/>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00638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recoveres</a:t>
            </a:r>
            <a:r>
              <a:rPr lang="en-GB" dirty="0"/>
              <a:t>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pPr lvl="1"/>
            <a:endParaRPr lang="en-NL" sz="2000" dirty="0"/>
          </a:p>
          <a:p>
            <a:r>
              <a:rPr lang="en-NL" sz="1700" dirty="0"/>
              <a:t>For object detection, we’ll now focus on vision!</a:t>
            </a:r>
            <a:endParaRPr lang="en-GB" dirty="0"/>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1800" dirty="0"/>
          </a:p>
          <a:p>
            <a:r>
              <a:rPr lang="en-NL" sz="1800" dirty="0"/>
              <a:t>What is missing in the diagram below?</a:t>
            </a:r>
          </a:p>
          <a:p>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45815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73</TotalTime>
  <Words>1262</Words>
  <Application>Microsoft Office PowerPoint</Application>
  <PresentationFormat>Widescreen</PresentationFormat>
  <Paragraphs>136</Paragraphs>
  <Slides>17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Open Sans</vt:lpstr>
      <vt:lpstr>Open Sans SemiBold</vt:lpstr>
      <vt:lpstr>Open Sans SemiBold</vt:lpstr>
      <vt:lpstr>SabonMT</vt:lpstr>
      <vt:lpstr>TITLE SIDE</vt:lpstr>
      <vt:lpstr>TEXT SLIDE</vt:lpstr>
      <vt:lpstr>Cognition Fundamentals: Refresher</vt:lpstr>
      <vt:lpstr>What will we do today?</vt:lpstr>
      <vt:lpstr>Phones please</vt:lpstr>
      <vt:lpstr>The Cognitive System</vt:lpstr>
      <vt:lpstr>How do we perceive?</vt:lpstr>
      <vt:lpstr>Visual Perception</vt:lpstr>
      <vt:lpstr>Visual Attention</vt:lpstr>
      <vt:lpstr>Attention</vt:lpstr>
      <vt:lpstr>Attention</vt:lpstr>
      <vt:lpstr>Rewards &amp; Motivation</vt:lpstr>
      <vt:lpstr>Reinforcement Learning</vt:lpstr>
      <vt:lpstr>How memory functions</vt:lpstr>
      <vt:lpstr>Sensory Memory</vt:lpstr>
      <vt:lpstr>Working Memory</vt:lpstr>
      <vt:lpstr>Types of Memory: the brain as a database</vt:lpstr>
      <vt:lpstr>Attentional &amp; Memory</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97</cp:revision>
  <dcterms:created xsi:type="dcterms:W3CDTF">2022-09-13T13:06:59Z</dcterms:created>
  <dcterms:modified xsi:type="dcterms:W3CDTF">2022-12-15T09:21:29Z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